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1"/>
  </p:notesMasterIdLst>
  <p:sldIdLst>
    <p:sldId id="272" r:id="rId2"/>
    <p:sldId id="273" r:id="rId3"/>
    <p:sldId id="274" r:id="rId4"/>
    <p:sldId id="304" r:id="rId5"/>
    <p:sldId id="275" r:id="rId6"/>
    <p:sldId id="276" r:id="rId7"/>
    <p:sldId id="297" r:id="rId8"/>
    <p:sldId id="298" r:id="rId9"/>
    <p:sldId id="301" r:id="rId10"/>
    <p:sldId id="302" r:id="rId11"/>
    <p:sldId id="277" r:id="rId12"/>
    <p:sldId id="280" r:id="rId13"/>
    <p:sldId id="299" r:id="rId14"/>
    <p:sldId id="300" r:id="rId15"/>
    <p:sldId id="282" r:id="rId16"/>
    <p:sldId id="283" r:id="rId17"/>
    <p:sldId id="285" r:id="rId18"/>
    <p:sldId id="286" r:id="rId19"/>
    <p:sldId id="303" r:id="rId20"/>
    <p:sldId id="288" r:id="rId21"/>
    <p:sldId id="305" r:id="rId22"/>
    <p:sldId id="289" r:id="rId23"/>
    <p:sldId id="290" r:id="rId24"/>
    <p:sldId id="292" r:id="rId25"/>
    <p:sldId id="293" r:id="rId26"/>
    <p:sldId id="294" r:id="rId27"/>
    <p:sldId id="295" r:id="rId28"/>
    <p:sldId id="270" r:id="rId29"/>
    <p:sldId id="306" r:id="rId30"/>
  </p:sldIdLst>
  <p:sldSz cx="9144000" cy="6858000" type="screen4x3"/>
  <p:notesSz cx="6858000" cy="9144000"/>
  <p:embeddedFontLst>
    <p:embeddedFont>
      <p:font typeface="나눔명조" panose="020B0600000101010101" charset="-127"/>
      <p:regular r:id="rId32"/>
      <p:bold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나눔고딕" panose="020B0600000101010101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B5C"/>
    <a:srgbClr val="333333"/>
    <a:srgbClr val="3972B2"/>
    <a:srgbClr val="FFA12D"/>
    <a:srgbClr val="2587A7"/>
    <a:srgbClr val="00649B"/>
    <a:srgbClr val="BCEAF3"/>
    <a:srgbClr val="0089BA"/>
    <a:srgbClr val="0E75AB"/>
    <a:srgbClr val="2E75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4" autoAdjust="0"/>
    <p:restoredTop sz="92421" autoAdjust="0"/>
  </p:normalViewPr>
  <p:slideViewPr>
    <p:cSldViewPr>
      <p:cViewPr varScale="1">
        <p:scale>
          <a:sx n="112" d="100"/>
          <a:sy n="112" d="100"/>
        </p:scale>
        <p:origin x="-116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-156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3F2FA-8781-47C7-B452-7C519A02B941}" type="datetimeFigureOut">
              <a:rPr lang="ko-KR" altLang="en-US" smtClean="0"/>
              <a:pPr/>
              <a:t>2015-10-16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B6E107-65AC-4A00-ADEB-3885E14FC7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737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FA92A4-CDC8-4E8D-88BE-513E82899E7F}" type="slidenum">
              <a:rPr lang="ko-KR" altLang="en-US" smtClean="0">
                <a:ea typeface="굴림" charset="-127"/>
              </a:rPr>
              <a:pPr/>
              <a:t>28</a:t>
            </a:fld>
            <a:endParaRPr lang="en-US" altLang="ko-KR" smtClean="0">
              <a:ea typeface="굴림" charset="-127"/>
            </a:endParaRPr>
          </a:p>
        </p:txBody>
      </p:sp>
      <p:sp>
        <p:nvSpPr>
          <p:cNvPr id="12291" name="Rectangle 7"/>
          <p:cNvSpPr txBox="1">
            <a:spLocks noGrp="1" noChangeArrowheads="1"/>
          </p:cNvSpPr>
          <p:nvPr/>
        </p:nvSpPr>
        <p:spPr bwMode="auto">
          <a:xfrm>
            <a:off x="3886308" y="8686429"/>
            <a:ext cx="2971692" cy="457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7610FDB-3144-4098-901C-666A910DEDCA}" type="slidenum">
              <a:rPr lang="ko-KR" altLang="en-US" sz="1200">
                <a:ea typeface="굴림" charset="-127"/>
              </a:rPr>
              <a:pPr algn="r"/>
              <a:t>28</a:t>
            </a:fld>
            <a:endParaRPr lang="en-US" altLang="ko-KR" sz="1200">
              <a:ea typeface="굴림" charset="-127"/>
            </a:endParaRPr>
          </a:p>
        </p:txBody>
      </p:sp>
      <p:sp>
        <p:nvSpPr>
          <p:cNvPr id="122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4213"/>
            <a:ext cx="4573588" cy="3430587"/>
          </a:xfrm>
          <a:ln/>
        </p:spPr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616" y="4343215"/>
            <a:ext cx="5028769" cy="4116651"/>
          </a:xfrm>
          <a:noFill/>
          <a:ln/>
        </p:spPr>
        <p:txBody>
          <a:bodyPr/>
          <a:lstStyle/>
          <a:p>
            <a:pPr eaLnBrk="1" hangingPunct="1"/>
            <a:endParaRPr lang="ko-KR" altLang="en-US" smtClean="0">
              <a:ea typeface="굴림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323528" y="332656"/>
            <a:ext cx="8496944" cy="4779959"/>
          </a:xfrm>
          <a:prstGeom prst="rect">
            <a:avLst/>
          </a:prstGeom>
          <a:solidFill>
            <a:srgbClr val="397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1700808"/>
            <a:ext cx="8031428" cy="553998"/>
          </a:xfrm>
        </p:spPr>
        <p:txBody>
          <a:bodyPr anchor="b" anchorCtr="0"/>
          <a:lstStyle>
            <a:lvl1pPr algn="r">
              <a:lnSpc>
                <a:spcPct val="9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1063" y="2776622"/>
            <a:ext cx="7690116" cy="360099"/>
          </a:xfrm>
          <a:noFill/>
          <a:ln>
            <a:noFill/>
          </a:ln>
          <a:effectLst/>
        </p:spPr>
        <p:txBody>
          <a:bodyPr/>
          <a:lstStyle>
            <a:lvl1pPr marL="0" indent="0" algn="r">
              <a:lnSpc>
                <a:spcPct val="13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  <a:effectLst/>
                <a:latin typeface="나눔명조" pitchFamily="18" charset="-127"/>
                <a:ea typeface="나눔명조" pitchFamily="18" charset="-127"/>
              </a:defRPr>
            </a:lvl1pPr>
            <a:lvl2pPr marL="457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 smtClean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EDE7B8F-DEDB-4942-838C-C31E833B8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단원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323528" y="1446515"/>
            <a:ext cx="8496944" cy="1008111"/>
          </a:xfrm>
          <a:prstGeom prst="rect">
            <a:avLst/>
          </a:prstGeom>
          <a:solidFill>
            <a:srgbClr val="397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28DC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749" y="1697272"/>
            <a:ext cx="8031428" cy="503635"/>
          </a:xfrm>
        </p:spPr>
        <p:txBody>
          <a:bodyPr anchor="b" anchorCtr="0"/>
          <a:lstStyle>
            <a:lvl1pPr algn="ctr">
              <a:lnSpc>
                <a:spcPct val="9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6" name="텍스트 개체 틀 2"/>
          <p:cNvSpPr>
            <a:spLocks noGrp="1"/>
          </p:cNvSpPr>
          <p:nvPr>
            <p:ph type="body" idx="1"/>
          </p:nvPr>
        </p:nvSpPr>
        <p:spPr>
          <a:xfrm>
            <a:off x="899592" y="2929529"/>
            <a:ext cx="7416824" cy="2083647"/>
          </a:xfrm>
          <a:noFill/>
          <a:ln>
            <a:noFill/>
          </a:ln>
        </p:spPr>
        <p:txBody>
          <a:bodyPr/>
          <a:lstStyle>
            <a:lvl1pPr>
              <a:lnSpc>
                <a:spcPct val="150000"/>
              </a:lnSpc>
              <a:defRPr sz="2000">
                <a:solidFill>
                  <a:srgbClr val="1D314E"/>
                </a:solidFill>
                <a:latin typeface="나눔명조" pitchFamily="18" charset="-127"/>
                <a:ea typeface="나눔명조" pitchFamily="18" charset="-127"/>
              </a:defRPr>
            </a:lvl1pPr>
            <a:lvl2pPr>
              <a:lnSpc>
                <a:spcPct val="150000"/>
              </a:lnSpc>
              <a:defRPr sz="1800">
                <a:solidFill>
                  <a:srgbClr val="1D314E"/>
                </a:solidFill>
                <a:latin typeface="나눔명조" pitchFamily="18" charset="-127"/>
                <a:ea typeface="나눔명조" pitchFamily="18" charset="-127"/>
              </a:defRPr>
            </a:lvl2pPr>
            <a:lvl3pPr>
              <a:lnSpc>
                <a:spcPct val="150000"/>
              </a:lnSpc>
              <a:defRPr sz="1600">
                <a:solidFill>
                  <a:srgbClr val="1D314E"/>
                </a:solidFill>
                <a:latin typeface="나눔명조" pitchFamily="18" charset="-127"/>
                <a:ea typeface="나눔명조" pitchFamily="18" charset="-127"/>
              </a:defRPr>
            </a:lvl3pPr>
            <a:lvl4pPr>
              <a:lnSpc>
                <a:spcPct val="150000"/>
              </a:lnSpc>
              <a:defRPr sz="1400">
                <a:solidFill>
                  <a:srgbClr val="1D314E"/>
                </a:solidFill>
                <a:latin typeface="나눔명조" pitchFamily="18" charset="-127"/>
                <a:ea typeface="나눔명조" pitchFamily="18" charset="-127"/>
              </a:defRPr>
            </a:lvl4pPr>
            <a:lvl5pPr>
              <a:lnSpc>
                <a:spcPct val="150000"/>
              </a:lnSpc>
              <a:defRPr sz="1100">
                <a:solidFill>
                  <a:srgbClr val="1D314E"/>
                </a:solidFill>
                <a:latin typeface="나눔명조" pitchFamily="18" charset="-127"/>
                <a:ea typeface="나눔명조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EDE7B8F-DEDB-4942-838C-C31E833B8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FF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582488" y="621648"/>
            <a:ext cx="8382000" cy="3949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EDE7B8F-DEDB-4942-838C-C31E833B8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323528" y="332657"/>
            <a:ext cx="8496944" cy="100811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582488" y="630786"/>
            <a:ext cx="8382000" cy="3949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2800">
                <a:solidFill>
                  <a:srgbClr val="3972B2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EDE7B8F-DEDB-4942-838C-C31E833B8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4970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397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89BA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0480" y="630786"/>
            <a:ext cx="8382000" cy="387798"/>
          </a:xfr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552" y="1599646"/>
            <a:ext cx="8064896" cy="4565658"/>
          </a:xfrm>
          <a:noFill/>
          <a:ln>
            <a:noFill/>
          </a:ln>
        </p:spPr>
        <p:txBody>
          <a:bodyPr/>
          <a:lstStyle>
            <a:lvl1pPr>
              <a:defRPr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BDD28E0-6CFA-4336-9833-95F4AA2980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572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EDE7B8F-DEDB-4942-838C-C31E833B8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1424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9833" y="398823"/>
            <a:ext cx="8382000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865" y="1428733"/>
            <a:ext cx="7884575" cy="46368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vert="horz" wrap="square" lIns="0" tIns="0" rIns="0" bIns="0" rtlCol="0">
            <a:sp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둘째 수준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넷째 수준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BDD28E0-6CFA-4336-9833-95F4AA2980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8" r:id="rId4"/>
    <p:sldLayoutId id="2147483667" r:id="rId5"/>
    <p:sldLayoutId id="2147483669" r:id="rId6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281" rtl="0" eaLnBrk="1" latinLnBrk="1" hangingPunct="1">
        <a:lnSpc>
          <a:spcPct val="90000"/>
        </a:lnSpc>
        <a:spcBef>
          <a:spcPct val="0"/>
        </a:spcBef>
        <a:buNone/>
        <a:defRPr lang="en-US" sz="4400" b="1" kern="1200" cap="none" spc="-125" baseline="0" dirty="0" smtClean="0">
          <a:ln w="3175">
            <a:noFill/>
          </a:ln>
          <a:solidFill>
            <a:srgbClr val="1D314E"/>
          </a:solidFill>
          <a:effectLst/>
          <a:latin typeface="나눔명조" pitchFamily="18" charset="-127"/>
          <a:ea typeface="나눔명조" pitchFamily="18" charset="-127"/>
          <a:cs typeface="Arial" charset="0"/>
        </a:defRPr>
      </a:lvl1pPr>
    </p:titleStyle>
    <p:bodyStyle>
      <a:lvl1pPr marL="289682" indent="-289682" algn="l" defTabSz="914281" rtl="0" eaLnBrk="1" latinLnBrk="1" hangingPunct="1">
        <a:lnSpc>
          <a:spcPct val="100000"/>
        </a:lnSpc>
        <a:spcBef>
          <a:spcPct val="20000"/>
        </a:spcBef>
        <a:buFont typeface="Arial" pitchFamily="34" charset="0"/>
        <a:buNone/>
        <a:defRPr sz="2000" b="1" kern="1200" baseline="0">
          <a:solidFill>
            <a:srgbClr val="3D3C3E"/>
          </a:solidFill>
          <a:latin typeface="나눔고딕" pitchFamily="50" charset="-127"/>
          <a:ea typeface="나눔고딕" pitchFamily="50" charset="-127"/>
          <a:cs typeface="+mn-cs"/>
        </a:defRPr>
      </a:lvl1pPr>
      <a:lvl2pPr marL="519839" indent="-230157" algn="l" defTabSz="914281" rtl="0" eaLnBrk="1" latinLnBrk="1" hangingPunct="1">
        <a:lnSpc>
          <a:spcPct val="100000"/>
        </a:lnSpc>
        <a:spcBef>
          <a:spcPct val="20000"/>
        </a:spcBef>
        <a:buFont typeface="Arial" pitchFamily="34" charset="0"/>
        <a:buNone/>
        <a:defRPr sz="1800" kern="1200">
          <a:solidFill>
            <a:srgbClr val="3D3C3E"/>
          </a:solidFill>
          <a:latin typeface="나눔고딕" pitchFamily="50" charset="-127"/>
          <a:ea typeface="나눔고딕" pitchFamily="50" charset="-127"/>
          <a:cs typeface="+mn-cs"/>
        </a:defRPr>
      </a:lvl2pPr>
      <a:lvl3pPr marL="712961" indent="-193122" algn="l" defTabSz="914281" rtl="0" eaLnBrk="1" latinLnBrk="1" hangingPunct="1">
        <a:lnSpc>
          <a:spcPct val="100000"/>
        </a:lnSpc>
        <a:spcBef>
          <a:spcPct val="20000"/>
        </a:spcBef>
        <a:buFont typeface="Arial" pitchFamily="34" charset="0"/>
        <a:buNone/>
        <a:defRPr sz="1600" kern="1200" baseline="0">
          <a:solidFill>
            <a:srgbClr val="3D3C3E"/>
          </a:solidFill>
          <a:latin typeface="나눔고딕" pitchFamily="50" charset="-127"/>
          <a:ea typeface="나눔고딕" pitchFamily="50" charset="-127"/>
          <a:cs typeface="+mn-cs"/>
        </a:defRPr>
      </a:lvl3pPr>
      <a:lvl4pPr marL="955022" indent="-242062" algn="l" defTabSz="914281" rtl="0" eaLnBrk="1" latinLnBrk="1" hangingPunct="1">
        <a:lnSpc>
          <a:spcPct val="100000"/>
        </a:lnSpc>
        <a:spcBef>
          <a:spcPct val="20000"/>
        </a:spcBef>
        <a:buFont typeface="Arial" pitchFamily="34" charset="0"/>
        <a:buNone/>
        <a:defRPr sz="1400" kern="1200">
          <a:solidFill>
            <a:srgbClr val="3D3C3E"/>
          </a:solidFill>
          <a:latin typeface="나눔고딕" pitchFamily="50" charset="-127"/>
          <a:ea typeface="나눔고딕" pitchFamily="50" charset="-127"/>
          <a:cs typeface="+mn-cs"/>
        </a:defRPr>
      </a:lvl4pPr>
      <a:lvl5pPr marL="1185178" indent="-230157" algn="l" defTabSz="914281" rtl="0" eaLnBrk="1" latinLnBrk="1" hangingPunct="1">
        <a:lnSpc>
          <a:spcPct val="100000"/>
        </a:lnSpc>
        <a:spcBef>
          <a:spcPct val="20000"/>
        </a:spcBef>
        <a:buFont typeface="Arial" pitchFamily="34" charset="0"/>
        <a:buNone/>
        <a:defRPr sz="1100" kern="1200">
          <a:solidFill>
            <a:srgbClr val="3D3C3E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273" indent="-228570" algn="l" defTabSz="914281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13" indent="-228570" algn="l" defTabSz="914281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55" indent="-228570" algn="l" defTabSz="914281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96" indent="-228570" algn="l" defTabSz="914281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0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1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1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62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04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43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84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25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ionicframework.com/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tiff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xcD7oR" TargetMode="External"/><Relationship Id="rId2" Type="http://schemas.openxmlformats.org/officeDocument/2006/relationships/hyperlink" Target="http://goo.gl/HQ1ELi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andrew.niel@gmail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://www.jquerymobile.com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://www.sencha.com/products/touch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://dhtmlx.com/touch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chocolatechip-ui.com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1700808"/>
            <a:ext cx="8031428" cy="553998"/>
          </a:xfrm>
        </p:spPr>
        <p:txBody>
          <a:bodyPr/>
          <a:lstStyle/>
          <a:p>
            <a:r>
              <a:rPr lang="ko-KR" altLang="en-US" dirty="0" err="1"/>
              <a:t>둘째마당</a:t>
            </a:r>
            <a:r>
              <a:rPr lang="ko-KR" altLang="en-US" dirty="0"/>
              <a:t> 기초</a:t>
            </a:r>
            <a:r>
              <a:rPr lang="en-US" altLang="ko-KR" dirty="0"/>
              <a:t>! </a:t>
            </a:r>
            <a:r>
              <a:rPr lang="ko-KR" altLang="en-US" dirty="0" err="1"/>
              <a:t>모바일</a:t>
            </a:r>
            <a:r>
              <a:rPr lang="ko-KR" altLang="en-US" dirty="0"/>
              <a:t> 웹 익히기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0721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ionic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946555" y="5733256"/>
            <a:ext cx="3250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hlinkClick r:id="rId2"/>
              </a:rPr>
              <a:t>http://ionicframework.com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12290" name="Picture 2" descr="C:\Users\andrew\AppData\Local\Temp\SNAGHTML16afcce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445" y="1556792"/>
            <a:ext cx="6293110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490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02. JQuery Mobile</a:t>
            </a:r>
            <a:r>
              <a:rPr lang="ko-KR" altLang="en-US"/>
              <a:t>을 배워보자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552" y="1599646"/>
            <a:ext cx="8064896" cy="2045378"/>
          </a:xfrm>
        </p:spPr>
        <p:txBody>
          <a:bodyPr/>
          <a:lstStyle/>
          <a:p>
            <a:pPr lvl="0"/>
            <a:r>
              <a:rPr lang="en-US" altLang="ko-KR" dirty="0"/>
              <a:t>JQuery Mobile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 err="1"/>
              <a:t>스마트폰이나</a:t>
            </a:r>
            <a:r>
              <a:rPr lang="ko-KR" altLang="en-US" dirty="0"/>
              <a:t> 스마트 </a:t>
            </a:r>
            <a:r>
              <a:rPr lang="ko-KR" altLang="en-US" dirty="0" err="1"/>
              <a:t>타블릿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를 위한 터치 방식의 웹 프레임워크</a:t>
            </a:r>
          </a:p>
          <a:p>
            <a:pPr lvl="0"/>
            <a:r>
              <a:rPr lang="en-US" altLang="ko-KR" dirty="0"/>
              <a:t>JQuery Mobile</a:t>
            </a:r>
            <a:r>
              <a:rPr lang="ko-KR" altLang="en-US" dirty="0"/>
              <a:t>의 특징</a:t>
            </a:r>
          </a:p>
          <a:p>
            <a:pPr lvl="1"/>
            <a:r>
              <a:rPr lang="en-US" altLang="ko-KR" dirty="0"/>
              <a:t>'Write less, do more' - </a:t>
            </a:r>
            <a:r>
              <a:rPr lang="ko-KR" altLang="en-US" dirty="0"/>
              <a:t>최소 작업으로 더 많은 효과를 </a:t>
            </a:r>
          </a:p>
          <a:p>
            <a:pPr lvl="1"/>
            <a:r>
              <a:rPr lang="ko-KR" altLang="en-US" dirty="0"/>
              <a:t>최신 디자인의 </a:t>
            </a:r>
            <a:r>
              <a:rPr lang="en-US" altLang="ko-KR" dirty="0"/>
              <a:t>UX</a:t>
            </a:r>
            <a:r>
              <a:rPr lang="ko-KR" altLang="en-US" dirty="0"/>
              <a:t>를 제공받을 수 있음</a:t>
            </a:r>
          </a:p>
          <a:p>
            <a:pPr lvl="1"/>
            <a:r>
              <a:rPr lang="ko-KR" altLang="en-US" dirty="0"/>
              <a:t>가장 많은 숫자의 디바이스를 지원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861048"/>
            <a:ext cx="2448272" cy="2145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759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드림위버</a:t>
            </a:r>
            <a:r>
              <a:rPr lang="ko-KR" altLang="en-US" dirty="0" smtClean="0"/>
              <a:t> </a:t>
            </a:r>
            <a:r>
              <a:rPr lang="en-US" altLang="ko-KR" dirty="0" smtClean="0"/>
              <a:t>CC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JQuery</a:t>
            </a:r>
            <a:r>
              <a:rPr lang="en-US" altLang="ko-KR" dirty="0" smtClean="0"/>
              <a:t> Mobile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EF60-159F-4205-82DA-ECB0F66CFD12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4" name="Picture 2" descr="C:\Users\andrew\Google 드라이브\04.개인Biz\09.웹앱개정\09장.스마트폰UI기법익히기v2.0\m09-10-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034" y="1916832"/>
            <a:ext cx="6497932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808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드림위버</a:t>
            </a:r>
            <a:r>
              <a:rPr lang="ko-KR" altLang="en-US" dirty="0" smtClean="0"/>
              <a:t> </a:t>
            </a:r>
            <a:r>
              <a:rPr lang="en-US" altLang="ko-KR" dirty="0" smtClean="0"/>
              <a:t>CC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JQuery</a:t>
            </a:r>
            <a:r>
              <a:rPr lang="en-US" altLang="ko-KR" dirty="0" smtClean="0"/>
              <a:t> Mobile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EF60-159F-4205-82DA-ECB0F66CFD12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8" name="Picture 2" descr="C:\Users\andrew\Google 드라이브\04.개인Biz\09.웹앱개정\09장.스마트폰UI기법익히기v2.0\m09-1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034" y="1628800"/>
            <a:ext cx="6053933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2490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드림위버</a:t>
            </a:r>
            <a:r>
              <a:rPr lang="ko-KR" altLang="en-US" dirty="0" smtClean="0"/>
              <a:t> </a:t>
            </a:r>
            <a:r>
              <a:rPr lang="en-US" altLang="ko-KR" dirty="0" smtClean="0"/>
              <a:t>CC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JQuery</a:t>
            </a:r>
            <a:r>
              <a:rPr lang="en-US" altLang="ko-KR" dirty="0" smtClean="0"/>
              <a:t> Mobile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EF60-159F-4205-82DA-ECB0F66CFD12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2" name="Picture 2" descr="C:\Users\andrew\Google 드라이브\04.개인Biz\09.웹앱개정\09장.스마트폰UI기법익히기v2.0\m09-11-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558" y="1340768"/>
            <a:ext cx="6254885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2490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02. JQuery Mobile</a:t>
            </a:r>
            <a:r>
              <a:rPr lang="ko-KR" altLang="en-US"/>
              <a:t>을 배워보자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ko-KR"/>
              <a:t>JQuery Mobile </a:t>
            </a:r>
            <a:r>
              <a:rPr lang="ko-KR" altLang="en-US"/>
              <a:t>페이지 연결 구조</a:t>
            </a:r>
          </a:p>
          <a:p>
            <a:pPr lvl="1"/>
            <a:r>
              <a:rPr lang="en-US" altLang="ko-KR"/>
              <a:t>Ajax</a:t>
            </a:r>
            <a:r>
              <a:rPr lang="ko-KR" altLang="en-US"/>
              <a:t>와 </a:t>
            </a:r>
            <a:r>
              <a:rPr lang="en-US" altLang="ko-KR"/>
              <a:t>DOM</a:t>
            </a:r>
            <a:r>
              <a:rPr lang="ko-KR" altLang="en-US"/>
              <a:t>을 사용하여 페이지 직접 관리</a:t>
            </a:r>
          </a:p>
          <a:p>
            <a:pPr lvl="1"/>
            <a:r>
              <a:rPr lang="en-US" altLang="ko-KR"/>
              <a:t>Stack History(</a:t>
            </a:r>
            <a:r>
              <a:rPr lang="ko-KR" altLang="en-US"/>
              <a:t>스택 히스토리</a:t>
            </a:r>
            <a:r>
              <a:rPr lang="en-US" altLang="ko-KR"/>
              <a:t>)</a:t>
            </a:r>
            <a:r>
              <a:rPr lang="ko-KR" altLang="en-US"/>
              <a:t>로 </a:t>
            </a:r>
            <a:r>
              <a:rPr lang="en-US" altLang="ko-KR"/>
              <a:t>Back </a:t>
            </a:r>
            <a:r>
              <a:rPr lang="ko-KR" altLang="en-US"/>
              <a:t>버튼 링크 자동으로 연결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100937816" descr="p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84984"/>
            <a:ext cx="4045805" cy="2592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5" name="_x100937816" descr="p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355" y="3203226"/>
            <a:ext cx="2674046" cy="2674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022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03. JQuery Mobile</a:t>
            </a:r>
            <a:r>
              <a:rPr lang="ko-KR" altLang="en-US"/>
              <a:t>로 스마트폰 </a:t>
            </a:r>
            <a:r>
              <a:rPr lang="en-US" altLang="ko-KR"/>
              <a:t>UI</a:t>
            </a:r>
            <a:r>
              <a:rPr lang="ko-KR" altLang="en-US"/>
              <a:t>를 시작하자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552" y="1599646"/>
            <a:ext cx="8064896" cy="307777"/>
          </a:xfrm>
        </p:spPr>
        <p:txBody>
          <a:bodyPr/>
          <a:lstStyle/>
          <a:p>
            <a:pPr lvl="0"/>
            <a:r>
              <a:rPr lang="en-US" altLang="ko-KR" dirty="0" err="1"/>
              <a:t>JQuery</a:t>
            </a:r>
            <a:r>
              <a:rPr lang="en-US" altLang="ko-KR" dirty="0"/>
              <a:t> Mobile </a:t>
            </a:r>
            <a:r>
              <a:rPr lang="ko-KR" altLang="en-US" dirty="0"/>
              <a:t>다운로드 </a:t>
            </a:r>
            <a:r>
              <a:rPr lang="ko-KR" altLang="en-US" dirty="0" smtClean="0"/>
              <a:t>받기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13315" name="Picture 3" descr="C:\Users\andrew\Google 드라이브\04.개인Biz\09.웹앱개정\09장.스마트폰UI기법익히기v2.0\m09-17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669" y="2271063"/>
            <a:ext cx="4030663" cy="389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15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설정 파일 의미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304977"/>
              </p:ext>
            </p:extLst>
          </p:nvPr>
        </p:nvGraphicFramePr>
        <p:xfrm>
          <a:off x="1043608" y="1700808"/>
          <a:ext cx="6984776" cy="4044696"/>
        </p:xfrm>
        <a:graphic>
          <a:graphicData uri="http://schemas.openxmlformats.org/drawingml/2006/table">
            <a:tbl>
              <a:tblPr/>
              <a:tblGrid>
                <a:gridCol w="2455843"/>
                <a:gridCol w="4528933"/>
              </a:tblGrid>
              <a:tr h="4056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파일 이름</a:t>
                      </a:r>
                      <a:endParaRPr lang="ko-KR" altLang="en-US" sz="1600" dirty="0">
                        <a:solidFill>
                          <a:schemeClr val="tx1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7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설명</a:t>
                      </a:r>
                      <a:endParaRPr lang="ko-KR" altLang="en-US" sz="1600" dirty="0">
                        <a:solidFill>
                          <a:schemeClr val="tx1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72B2"/>
                    </a:solidFill>
                  </a:tcPr>
                </a:tc>
              </a:tr>
              <a:tr h="14666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jquery.mobile-1.0.min.css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JQuery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Mobile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에서 사용하는 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CSS </a:t>
                      </a:r>
                      <a:r>
                        <a:rPr lang="ko-KR" altLang="en-US" sz="160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스타일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 스타일을 통해서 다양한 테마와 아이콘 등을 </a:t>
                      </a:r>
                      <a:r>
                        <a:rPr lang="ko-KR" altLang="en-US" sz="160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표시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뒤에 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min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자가 붙은 것은 압축을 해서 배포용으로 만들었다는 </a:t>
                      </a:r>
                      <a:r>
                        <a:rPr lang="ko-KR" altLang="en-US" sz="160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의미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endParaRPr lang="ko-KR" altLang="en-US" sz="160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293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맑은 고딕"/>
                          <a:ea typeface="맑은 고딕"/>
                        </a:rPr>
                        <a:t>jquery-1.6.4.min.js</a:t>
                      </a:r>
                      <a:endParaRPr lang="en-US" sz="1600" dirty="0">
                        <a:solidFill>
                          <a:srgbClr val="333333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JQeury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Mobile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내부적으로는 </a:t>
                      </a:r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JQuery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에 기반을 두어 자바스크립트가 </a:t>
                      </a:r>
                      <a:r>
                        <a:rPr lang="ko-KR" altLang="en-US" sz="160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작성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따라서 </a:t>
                      </a:r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JQuery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자체가 </a:t>
                      </a:r>
                      <a:r>
                        <a:rPr lang="ko-KR" altLang="en-US" sz="160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필요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endParaRPr lang="ko-KR" altLang="en-US" sz="160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927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jquery.mobile-1.0.min.js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JQuery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Mobile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의 실제 자바스크립트 </a:t>
                      </a:r>
                      <a:r>
                        <a:rPr lang="ko-KR" altLang="en-US" sz="160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파일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 파일을 통해서 모든 동작이 </a:t>
                      </a:r>
                      <a:r>
                        <a:rPr lang="ko-KR" altLang="en-US" sz="160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이뤄짐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endParaRPr lang="ko-KR" altLang="en-US" sz="160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925638" y="24558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5274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CDN(Contents Delivery Network)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03548" y="1772816"/>
            <a:ext cx="8136904" cy="3785652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endParaRPr lang="en-US" altLang="ko-KR" sz="2000" b="1" dirty="0" smtClean="0"/>
          </a:p>
          <a:p>
            <a:r>
              <a:rPr lang="en-US" altLang="ko-KR" sz="2000" b="1" dirty="0" smtClean="0"/>
              <a:t>  &lt;</a:t>
            </a:r>
            <a:r>
              <a:rPr lang="en-US" altLang="ko-KR" sz="2000" b="1" dirty="0"/>
              <a:t>link </a:t>
            </a:r>
            <a:r>
              <a:rPr lang="en-US" altLang="ko-KR" sz="2000" b="1" dirty="0" err="1"/>
              <a:t>rel</a:t>
            </a:r>
            <a:r>
              <a:rPr lang="en-US" altLang="ko-KR" sz="2000" b="1" dirty="0"/>
              <a:t>="</a:t>
            </a:r>
            <a:r>
              <a:rPr lang="en-US" altLang="ko-KR" sz="2000" b="1" dirty="0" err="1"/>
              <a:t>stylesheet</a:t>
            </a:r>
            <a:r>
              <a:rPr lang="en-US" altLang="ko-KR" sz="2000" b="1" dirty="0"/>
              <a:t>" </a:t>
            </a:r>
            <a:endParaRPr lang="en-US" altLang="ko-KR" sz="2000" b="1" dirty="0" smtClean="0"/>
          </a:p>
          <a:p>
            <a:r>
              <a:rPr lang="en-US" altLang="ko-KR" sz="2000" b="1" dirty="0"/>
              <a:t> </a:t>
            </a:r>
            <a:r>
              <a:rPr lang="en-US" altLang="ko-KR" sz="2000" b="1" dirty="0" smtClean="0"/>
              <a:t>   </a:t>
            </a:r>
            <a:r>
              <a:rPr lang="en-US" altLang="ko-KR" sz="2000" b="1" dirty="0" err="1" smtClean="0"/>
              <a:t>href</a:t>
            </a:r>
            <a:r>
              <a:rPr lang="en-US" altLang="ko-KR" sz="2000" b="1" dirty="0"/>
              <a:t>="http://code.jquery.com/mobile/[version]/</a:t>
            </a:r>
            <a:r>
              <a:rPr lang="en-US" altLang="ko-KR" sz="2000" b="1" dirty="0" err="1" smtClean="0"/>
              <a:t>jquery.mobile</a:t>
            </a:r>
            <a:r>
              <a:rPr lang="en-US" altLang="ko-KR" sz="2000" b="1" dirty="0" smtClean="0"/>
              <a:t>-</a:t>
            </a:r>
          </a:p>
          <a:p>
            <a:r>
              <a:rPr lang="en-US" altLang="ko-KR" sz="2000" b="1" dirty="0"/>
              <a:t>     [version].</a:t>
            </a:r>
            <a:r>
              <a:rPr lang="en-US" altLang="ko-KR" sz="2000" b="1" dirty="0" smtClean="0"/>
              <a:t>min.css</a:t>
            </a:r>
            <a:r>
              <a:rPr lang="en-US" altLang="ko-KR" sz="2000" b="1" dirty="0"/>
              <a:t>" </a:t>
            </a:r>
            <a:r>
              <a:rPr lang="en-US" altLang="ko-KR" sz="2000" b="1" dirty="0" smtClean="0"/>
              <a:t>/&gt;</a:t>
            </a:r>
          </a:p>
          <a:p>
            <a:endParaRPr lang="en-US" altLang="ko-KR" sz="2000" b="1" dirty="0"/>
          </a:p>
          <a:p>
            <a:r>
              <a:rPr lang="en-US" altLang="ko-KR" sz="2000" b="1" dirty="0" smtClean="0"/>
              <a:t>  &lt;</a:t>
            </a:r>
            <a:r>
              <a:rPr lang="en-US" altLang="ko-KR" sz="2000" b="1" dirty="0"/>
              <a:t>script </a:t>
            </a:r>
            <a:r>
              <a:rPr lang="en-US" altLang="ko-KR" sz="2000" b="1" dirty="0" err="1"/>
              <a:t>src</a:t>
            </a:r>
            <a:r>
              <a:rPr lang="en-US" altLang="ko-KR" sz="2000" b="1" dirty="0"/>
              <a:t>="http://</a:t>
            </a:r>
            <a:r>
              <a:rPr lang="en-US" altLang="ko-KR" sz="2000" b="1" dirty="0" smtClean="0"/>
              <a:t>code.jquery.com/</a:t>
            </a:r>
            <a:r>
              <a:rPr lang="en-US" altLang="ko-KR" sz="2000" b="1" dirty="0" err="1" smtClean="0"/>
              <a:t>jquery</a:t>
            </a:r>
            <a:r>
              <a:rPr lang="en-US" altLang="ko-KR" sz="2000" b="1" dirty="0" smtClean="0"/>
              <a:t>-</a:t>
            </a:r>
          </a:p>
          <a:p>
            <a:r>
              <a:rPr lang="en-US" altLang="ko-KR" sz="2000" b="1" dirty="0"/>
              <a:t>     [version].</a:t>
            </a:r>
            <a:r>
              <a:rPr lang="en-US" altLang="ko-KR" sz="2000" b="1" dirty="0" smtClean="0"/>
              <a:t>min.js</a:t>
            </a:r>
            <a:r>
              <a:rPr lang="en-US" altLang="ko-KR" sz="2000" b="1" dirty="0"/>
              <a:t>"&gt;&lt;/script&gt;</a:t>
            </a:r>
          </a:p>
          <a:p>
            <a:endParaRPr lang="en-US" altLang="ko-KR" sz="2000" b="1" dirty="0" smtClean="0"/>
          </a:p>
          <a:p>
            <a:r>
              <a:rPr lang="en-US" altLang="ko-KR" sz="2000" b="1" dirty="0" smtClean="0"/>
              <a:t>  &lt;</a:t>
            </a:r>
            <a:r>
              <a:rPr lang="en-US" altLang="ko-KR" sz="2000" b="1" dirty="0"/>
              <a:t>script </a:t>
            </a:r>
            <a:endParaRPr lang="en-US" altLang="ko-KR" sz="2000" b="1" dirty="0" smtClean="0"/>
          </a:p>
          <a:p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en-US" altLang="ko-KR" sz="2000" b="1" dirty="0" err="1" smtClean="0"/>
              <a:t>src</a:t>
            </a:r>
            <a:r>
              <a:rPr lang="en-US" altLang="ko-KR" sz="2000" b="1" dirty="0"/>
              <a:t>="http://code.jquery.com/mobile/[version]/</a:t>
            </a:r>
            <a:r>
              <a:rPr lang="en-US" altLang="ko-KR" sz="2000" b="1" dirty="0" err="1" smtClean="0"/>
              <a:t>jquery.mobile</a:t>
            </a:r>
            <a:r>
              <a:rPr lang="en-US" altLang="ko-KR" sz="2000" b="1" dirty="0" smtClean="0"/>
              <a:t>-</a:t>
            </a:r>
          </a:p>
          <a:p>
            <a:r>
              <a:rPr lang="en-US" altLang="ko-KR" sz="2000" b="1" dirty="0"/>
              <a:t>   [version].</a:t>
            </a:r>
            <a:r>
              <a:rPr lang="en-US" altLang="ko-KR" sz="2000" b="1" dirty="0" smtClean="0"/>
              <a:t>min.js</a:t>
            </a:r>
            <a:r>
              <a:rPr lang="en-US" altLang="ko-KR" sz="2000" b="1" dirty="0"/>
              <a:t>"&gt;&lt;/script</a:t>
            </a:r>
            <a:r>
              <a:rPr lang="en-US" altLang="ko-KR" sz="2000" b="1" dirty="0" smtClean="0"/>
              <a:t>&gt;</a:t>
            </a:r>
          </a:p>
          <a:p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580013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뷰포트</a:t>
            </a:r>
            <a:r>
              <a:rPr lang="ko-KR" altLang="en-US" dirty="0"/>
              <a:t> 설정하기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5536" y="2644170"/>
            <a:ext cx="84249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US" altLang="ko-KR" sz="2400" b="1" dirty="0" smtClean="0">
              <a:solidFill>
                <a:srgbClr val="333333"/>
              </a:solidFill>
            </a:endParaRPr>
          </a:p>
          <a:p>
            <a:pPr lvl="1"/>
            <a:r>
              <a:rPr lang="en-US" altLang="ko-KR" sz="2400" dirty="0" smtClean="0">
                <a:solidFill>
                  <a:srgbClr val="333333"/>
                </a:solidFill>
              </a:rPr>
              <a:t>&lt;</a:t>
            </a:r>
            <a:r>
              <a:rPr lang="en-US" altLang="ko-KR" sz="2400" dirty="0">
                <a:solidFill>
                  <a:srgbClr val="333333"/>
                </a:solidFill>
              </a:rPr>
              <a:t>meta name=</a:t>
            </a:r>
            <a:r>
              <a:rPr lang="en-US" altLang="ko-KR" sz="2400" b="1" dirty="0">
                <a:solidFill>
                  <a:srgbClr val="333333"/>
                </a:solidFill>
              </a:rPr>
              <a:t>"viewport"</a:t>
            </a:r>
            <a:r>
              <a:rPr lang="en-US" altLang="ko-KR" sz="2400" dirty="0">
                <a:solidFill>
                  <a:srgbClr val="333333"/>
                </a:solidFill>
              </a:rPr>
              <a:t> </a:t>
            </a:r>
            <a:endParaRPr lang="en-US" altLang="ko-KR" sz="2400" dirty="0" smtClean="0">
              <a:solidFill>
                <a:srgbClr val="333333"/>
              </a:solidFill>
            </a:endParaRPr>
          </a:p>
          <a:p>
            <a:pPr lvl="1"/>
            <a:r>
              <a:rPr lang="en-US" altLang="ko-KR" sz="2400" dirty="0">
                <a:solidFill>
                  <a:srgbClr val="333333"/>
                </a:solidFill>
              </a:rPr>
              <a:t> </a:t>
            </a:r>
            <a:r>
              <a:rPr lang="en-US" altLang="ko-KR" sz="2400" dirty="0" smtClean="0">
                <a:solidFill>
                  <a:srgbClr val="333333"/>
                </a:solidFill>
              </a:rPr>
              <a:t>  content</a:t>
            </a:r>
            <a:r>
              <a:rPr lang="en-US" altLang="ko-KR" sz="2400" dirty="0">
                <a:solidFill>
                  <a:srgbClr val="333333"/>
                </a:solidFill>
              </a:rPr>
              <a:t>=</a:t>
            </a:r>
            <a:r>
              <a:rPr lang="en-US" altLang="ko-KR" sz="2400" b="1" dirty="0">
                <a:solidFill>
                  <a:srgbClr val="333333"/>
                </a:solidFill>
              </a:rPr>
              <a:t>"width=device-width, initial-scale=1"</a:t>
            </a:r>
            <a:r>
              <a:rPr lang="en-US" altLang="ko-KR" sz="2400" dirty="0">
                <a:solidFill>
                  <a:srgbClr val="333333"/>
                </a:solidFill>
              </a:rPr>
              <a:t>&gt; </a:t>
            </a:r>
            <a:endParaRPr lang="en-US" altLang="ko-KR" sz="2400" dirty="0" smtClean="0">
              <a:solidFill>
                <a:srgbClr val="333333"/>
              </a:solidFill>
            </a:endParaRPr>
          </a:p>
          <a:p>
            <a:pPr lvl="1"/>
            <a:endParaRPr lang="en-US" altLang="ko-KR" sz="2400" b="1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873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9</a:t>
            </a:r>
            <a:r>
              <a:rPr lang="ko-KR" altLang="en-US"/>
              <a:t>장</a:t>
            </a:r>
            <a:r>
              <a:rPr lang="en-US" altLang="ko-KR"/>
              <a:t>. </a:t>
            </a:r>
            <a:r>
              <a:rPr lang="ko-KR" altLang="en-US"/>
              <a:t>스마트폰 </a:t>
            </a:r>
            <a:r>
              <a:rPr lang="en-US" altLang="ko-KR"/>
              <a:t>UI </a:t>
            </a:r>
            <a:r>
              <a:rPr lang="ko-KR" altLang="en-US"/>
              <a:t>기법 익히기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ko-KR"/>
              <a:t>01. </a:t>
            </a:r>
            <a:r>
              <a:rPr lang="ko-KR" altLang="en-US"/>
              <a:t>모바일 </a:t>
            </a:r>
            <a:r>
              <a:rPr lang="en-US" altLang="ko-KR"/>
              <a:t>UI </a:t>
            </a:r>
            <a:r>
              <a:rPr lang="ko-KR" altLang="en-US"/>
              <a:t>프레임 워크</a:t>
            </a:r>
          </a:p>
          <a:p>
            <a:pPr lvl="0"/>
            <a:r>
              <a:rPr lang="en-US" altLang="ko-KR"/>
              <a:t>02. JQuery Mobile</a:t>
            </a:r>
            <a:r>
              <a:rPr lang="ko-KR" altLang="en-US"/>
              <a:t>을 배워보자</a:t>
            </a:r>
          </a:p>
          <a:p>
            <a:pPr lvl="0"/>
            <a:r>
              <a:rPr lang="en-US" altLang="ko-KR"/>
              <a:t>03. JQuery Mobile</a:t>
            </a:r>
            <a:r>
              <a:rPr lang="ko-KR" altLang="en-US"/>
              <a:t>로 스마트폰 </a:t>
            </a:r>
            <a:r>
              <a:rPr lang="en-US" altLang="ko-KR"/>
              <a:t>UI</a:t>
            </a:r>
            <a:r>
              <a:rPr lang="ko-KR" altLang="en-US"/>
              <a:t>를 시작하자</a:t>
            </a:r>
          </a:p>
          <a:p>
            <a:pPr lvl="0"/>
            <a:r>
              <a:rPr lang="en-US" altLang="ko-KR"/>
              <a:t>04. </a:t>
            </a:r>
            <a:r>
              <a:rPr lang="ko-KR" altLang="en-US"/>
              <a:t>화면 구성을 위한 </a:t>
            </a:r>
            <a:r>
              <a:rPr lang="en-US" altLang="ko-KR"/>
              <a:t>UI </a:t>
            </a:r>
            <a:r>
              <a:rPr lang="ko-KR" altLang="en-US"/>
              <a:t>작성하기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94668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dirty="0"/>
              <a:t>페이지 만들기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72816" y="2690336"/>
            <a:ext cx="5598368" cy="1477328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&lt;div data-role="page"&gt; </a:t>
            </a:r>
          </a:p>
          <a:p>
            <a:pPr lvl="2"/>
            <a:r>
              <a:rPr lang="en-US" altLang="ko-KR" dirty="0"/>
              <a:t>&lt;div </a:t>
            </a:r>
            <a:r>
              <a:rPr lang="en-US" altLang="ko-KR" b="1" dirty="0">
                <a:solidFill>
                  <a:srgbClr val="FFCB5C"/>
                </a:solidFill>
              </a:rPr>
              <a:t>data-role="header"</a:t>
            </a:r>
            <a:r>
              <a:rPr lang="en-US" altLang="ko-KR" dirty="0"/>
              <a:t>&gt;...&lt;/div&gt; </a:t>
            </a:r>
          </a:p>
          <a:p>
            <a:pPr lvl="2"/>
            <a:r>
              <a:rPr lang="en-US" altLang="ko-KR" dirty="0"/>
              <a:t>&lt;div </a:t>
            </a:r>
            <a:r>
              <a:rPr lang="en-US" altLang="ko-KR" b="1" dirty="0">
                <a:solidFill>
                  <a:srgbClr val="FFCB5C"/>
                </a:solidFill>
              </a:rPr>
              <a:t>data-role="content"</a:t>
            </a:r>
            <a:r>
              <a:rPr lang="en-US" altLang="ko-KR" dirty="0"/>
              <a:t>&gt;...&lt;/div&gt; </a:t>
            </a:r>
          </a:p>
          <a:p>
            <a:pPr lvl="2"/>
            <a:r>
              <a:rPr lang="en-US" altLang="ko-KR" dirty="0"/>
              <a:t>&lt;div </a:t>
            </a:r>
            <a:r>
              <a:rPr lang="en-US" altLang="ko-KR" b="1" dirty="0">
                <a:solidFill>
                  <a:srgbClr val="FFCB5C"/>
                </a:solidFill>
              </a:rPr>
              <a:t>data-role="footer"</a:t>
            </a:r>
            <a:r>
              <a:rPr lang="en-US" altLang="ko-KR" dirty="0"/>
              <a:t>&gt;...&lt;/div&gt; </a:t>
            </a:r>
          </a:p>
          <a:p>
            <a:pPr lvl="1"/>
            <a:r>
              <a:rPr lang="en-US" altLang="ko-KR" dirty="0"/>
              <a:t>&lt;/div&gt; </a:t>
            </a:r>
          </a:p>
        </p:txBody>
      </p:sp>
    </p:spTree>
    <p:extLst>
      <p:ext uri="{BB962C8B-B14F-4D97-AF65-F5344CB8AC3E}">
        <p14:creationId xmlns:p14="http://schemas.microsoft.com/office/powerpoint/2010/main" val="3490941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dirty="0"/>
              <a:t>페이지 만들기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100937816" descr="p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054" y="1340768"/>
            <a:ext cx="6055892" cy="453253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034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 err="1"/>
              <a:t>따라해</a:t>
            </a:r>
            <a:r>
              <a:rPr lang="ko-KR" altLang="en-US" dirty="0"/>
              <a:t> 보세요</a:t>
            </a:r>
            <a:r>
              <a:rPr lang="en-US" altLang="ko-KR" dirty="0"/>
              <a:t>] </a:t>
            </a:r>
            <a:r>
              <a:rPr lang="ko-KR" altLang="en-US" dirty="0"/>
              <a:t>가장 간단한 페이지 </a:t>
            </a:r>
            <a:r>
              <a:rPr lang="en-US" altLang="ko-KR" dirty="0" smtClean="0"/>
              <a:t>(ex09-01</a:t>
            </a:r>
            <a:r>
              <a:rPr lang="en-US" altLang="ko-KR" dirty="0"/>
              <a:t>)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259632" y="1930662"/>
            <a:ext cx="6624736" cy="3973347"/>
            <a:chOff x="899592" y="1930662"/>
            <a:chExt cx="6624736" cy="3973347"/>
          </a:xfrm>
        </p:grpSpPr>
        <p:pic>
          <p:nvPicPr>
            <p:cNvPr id="15362" name="Picture 2" descr="C:\Users\andrew\Google 드라이브\04.개인Biz\09.웹앱개정\09장.스마트폰UI기법익히기v2.0\m09-20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1943569"/>
              <a:ext cx="3672408" cy="3954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3" name="Picture 3" descr="C:\Users\andrew\Google 드라이브\04.개인Biz\09.웹앱개정\09장.스마트폰UI기법익히기v2.0\m09-2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986" y="1930662"/>
              <a:ext cx="2483342" cy="3973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04477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04. </a:t>
            </a:r>
            <a:r>
              <a:rPr lang="ko-KR" altLang="en-US"/>
              <a:t>화면 구성을 위한 </a:t>
            </a:r>
            <a:r>
              <a:rPr lang="en-US" altLang="ko-KR"/>
              <a:t>UI </a:t>
            </a:r>
            <a:r>
              <a:rPr lang="ko-KR" altLang="en-US"/>
              <a:t>작성하기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552" y="1599646"/>
            <a:ext cx="8064896" cy="1304973"/>
          </a:xfrm>
        </p:spPr>
        <p:txBody>
          <a:bodyPr/>
          <a:lstStyle/>
          <a:p>
            <a:pPr lvl="0"/>
            <a:r>
              <a:rPr lang="ko-KR" altLang="en-US" dirty="0"/>
              <a:t>하나의 페이지 안에 모두 구성하기</a:t>
            </a:r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/>
              <a:t>div data-role="page" id="main"&gt;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/>
              <a:t>a </a:t>
            </a:r>
            <a:r>
              <a:rPr lang="en-US" altLang="ko-KR" b="1" dirty="0" err="1"/>
              <a:t>href</a:t>
            </a:r>
            <a:r>
              <a:rPr lang="en-US" altLang="ko-KR" b="1" dirty="0"/>
              <a:t>="#sub"</a:t>
            </a:r>
            <a:r>
              <a:rPr lang="en-US" altLang="ko-KR" dirty="0"/>
              <a:t> data-role="button"&gt;</a:t>
            </a:r>
            <a:r>
              <a:rPr lang="ko-KR" altLang="en-US" dirty="0"/>
              <a:t>서브페이지</a:t>
            </a:r>
            <a:r>
              <a:rPr lang="en-US" altLang="ko-KR" dirty="0"/>
              <a:t>&lt;/a&gt;</a:t>
            </a:r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/>
              <a:t>a </a:t>
            </a:r>
            <a:r>
              <a:rPr lang="en-US" altLang="ko-KR" dirty="0" err="1"/>
              <a:t>href</a:t>
            </a:r>
            <a:r>
              <a:rPr lang="en-US" altLang="ko-KR" dirty="0"/>
              <a:t>="#main"  data-direction="reverse"&gt;</a:t>
            </a:r>
            <a:r>
              <a:rPr lang="ko-KR" altLang="en-US" dirty="0" err="1"/>
              <a:t>메인페이지</a:t>
            </a:r>
            <a:r>
              <a:rPr lang="en-US" altLang="ko-KR" dirty="0"/>
              <a:t>&lt;/a</a:t>
            </a:r>
            <a:r>
              <a:rPr lang="en-US" altLang="ko-KR" dirty="0" smtClean="0"/>
              <a:t>&gt;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16388" name="Picture 4" descr="C:\Users\andrew\Google 드라이브\04.개인Biz\09.웹앱개정\09장.스마트폰UI기법익히기v2.0\m09-2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819" y="3212976"/>
            <a:ext cx="2754362" cy="298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17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디자인 테마 설정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520788" y="1486525"/>
            <a:ext cx="6102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333333"/>
                </a:solidFill>
              </a:rPr>
              <a:t>&lt;div data-role="header" </a:t>
            </a:r>
            <a:r>
              <a:rPr lang="en-US" altLang="ko-KR" b="1" dirty="0">
                <a:solidFill>
                  <a:srgbClr val="333333"/>
                </a:solidFill>
              </a:rPr>
              <a:t>data-theme="a</a:t>
            </a:r>
            <a:r>
              <a:rPr lang="en-US" altLang="ko-KR" b="1" dirty="0" smtClean="0">
                <a:solidFill>
                  <a:srgbClr val="333333"/>
                </a:solidFill>
              </a:rPr>
              <a:t>"</a:t>
            </a:r>
            <a:r>
              <a:rPr lang="en-US" altLang="ko-KR" dirty="0" smtClean="0">
                <a:solidFill>
                  <a:srgbClr val="333333"/>
                </a:solidFill>
              </a:rPr>
              <a:t>&gt;</a:t>
            </a:r>
          </a:p>
          <a:p>
            <a:pPr algn="ctr"/>
            <a:r>
              <a:rPr lang="en-US" altLang="ko-KR" dirty="0">
                <a:solidFill>
                  <a:srgbClr val="333333"/>
                </a:solidFill>
              </a:rPr>
              <a:t>&lt;div data-role="header" </a:t>
            </a:r>
            <a:r>
              <a:rPr lang="en-US" altLang="ko-KR" b="1" dirty="0">
                <a:solidFill>
                  <a:srgbClr val="333333"/>
                </a:solidFill>
              </a:rPr>
              <a:t>data-theme="b</a:t>
            </a:r>
            <a:r>
              <a:rPr lang="en-US" altLang="ko-KR" b="1" dirty="0" smtClean="0">
                <a:solidFill>
                  <a:srgbClr val="333333"/>
                </a:solidFill>
              </a:rPr>
              <a:t>"</a:t>
            </a:r>
            <a:r>
              <a:rPr lang="en-US" altLang="ko-KR" dirty="0" smtClean="0">
                <a:solidFill>
                  <a:srgbClr val="333333"/>
                </a:solidFill>
              </a:rPr>
              <a:t>&gt;</a:t>
            </a:r>
            <a:endParaRPr lang="en-US" altLang="ko-KR" dirty="0">
              <a:solidFill>
                <a:srgbClr val="333333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10" name="Picture 2" descr="C:\Users\andrew\Google 드라이브\04.개인Biz\09.웹앱개정\09장.스마트폰UI기법익히기v2.0\m09-21-4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2276872"/>
            <a:ext cx="58197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953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 err="1"/>
              <a:t>따라해</a:t>
            </a:r>
            <a:r>
              <a:rPr lang="ko-KR" altLang="en-US" dirty="0"/>
              <a:t> 보세요</a:t>
            </a:r>
            <a:r>
              <a:rPr lang="en-US" altLang="ko-KR" dirty="0"/>
              <a:t>] </a:t>
            </a:r>
            <a:r>
              <a:rPr lang="ko-KR" altLang="en-US" dirty="0"/>
              <a:t>하나의 페이지로 멀티구성 </a:t>
            </a:r>
            <a:r>
              <a:rPr lang="en-US" altLang="ko-KR" dirty="0" smtClean="0"/>
              <a:t>(ex09-02</a:t>
            </a:r>
            <a:r>
              <a:rPr lang="en-US" altLang="ko-KR" dirty="0"/>
              <a:t>)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610357" y="1700808"/>
            <a:ext cx="7923286" cy="4083478"/>
            <a:chOff x="611560" y="1700808"/>
            <a:chExt cx="7923286" cy="4083478"/>
          </a:xfrm>
        </p:grpSpPr>
        <p:pic>
          <p:nvPicPr>
            <p:cNvPr id="18435" name="Picture 3" descr="C:\Users\andrew\Google 드라이브\04.개인Biz\09.웹앱개정\09장.스마트폰UI기법익히기v2.0\m09-24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1700808"/>
              <a:ext cx="2832199" cy="3159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6" name="Picture 4" descr="C:\Users\andrew\Google 드라이브\04.개인Biz\09.웹앱개정\09장.스마트폰UI기법익히기v2.0\m09-2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8" y="1700808"/>
              <a:ext cx="1802606" cy="2884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7" name="Picture 5" descr="C:\Users\andrew\Google 드라이브\04.개인Biz\09.웹앱개정\09장.스마트폰UI기법익히기v2.0\m09-25-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40" y="2900116"/>
              <a:ext cx="1802606" cy="2884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4" name="Picture 2" descr="C:\Users\andrew\Google 드라이브\04.개인Biz\09.웹앱개정\09장.스마트폰UI기법익히기v2.0\m09-23.t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3768" y="2651458"/>
              <a:ext cx="2808312" cy="3132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58441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dirty="0"/>
              <a:t>여러 개의 페이지로 구성하기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8" name="Picture 2" descr="C:\Users\andrew\Google 드라이브\04.개인Biz\09.웹앱개정\09장.스마트폰UI기법익히기v2.0\m09-26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046" y="2214156"/>
            <a:ext cx="3205907" cy="349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628800"/>
            <a:ext cx="72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dirty="0">
                <a:solidFill>
                  <a:srgbClr val="333333"/>
                </a:solidFill>
              </a:rPr>
              <a:t>&lt;a </a:t>
            </a:r>
            <a:r>
              <a:rPr lang="en-US" altLang="ko-KR" dirty="0" err="1">
                <a:solidFill>
                  <a:srgbClr val="333333"/>
                </a:solidFill>
              </a:rPr>
              <a:t>href</a:t>
            </a:r>
            <a:r>
              <a:rPr lang="en-US" altLang="ko-KR" dirty="0">
                <a:solidFill>
                  <a:srgbClr val="333333"/>
                </a:solidFill>
              </a:rPr>
              <a:t>="sub.html" </a:t>
            </a:r>
            <a:r>
              <a:rPr lang="en-US" altLang="ko-KR" b="1" dirty="0">
                <a:solidFill>
                  <a:srgbClr val="333333"/>
                </a:solidFill>
              </a:rPr>
              <a:t>data-role="button"</a:t>
            </a:r>
            <a:r>
              <a:rPr lang="en-US" altLang="ko-KR" dirty="0">
                <a:solidFill>
                  <a:srgbClr val="333333"/>
                </a:solidFill>
              </a:rPr>
              <a:t>&gt;</a:t>
            </a:r>
            <a:r>
              <a:rPr lang="ko-KR" altLang="en-US" dirty="0">
                <a:solidFill>
                  <a:srgbClr val="333333"/>
                </a:solidFill>
              </a:rPr>
              <a:t>서브페이지</a:t>
            </a:r>
            <a:r>
              <a:rPr lang="en-US" altLang="ko-KR" dirty="0">
                <a:solidFill>
                  <a:srgbClr val="333333"/>
                </a:solidFill>
              </a:rPr>
              <a:t>&lt;/a&gt;</a:t>
            </a:r>
          </a:p>
        </p:txBody>
      </p:sp>
    </p:spTree>
    <p:extLst>
      <p:ext uri="{BB962C8B-B14F-4D97-AF65-F5344CB8AC3E}">
        <p14:creationId xmlns:p14="http://schemas.microsoft.com/office/powerpoint/2010/main" val="10112779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 err="1"/>
              <a:t>따라해</a:t>
            </a:r>
            <a:r>
              <a:rPr lang="ko-KR" altLang="en-US" dirty="0"/>
              <a:t> 보세요</a:t>
            </a:r>
            <a:r>
              <a:rPr lang="en-US" altLang="ko-KR" dirty="0"/>
              <a:t>] </a:t>
            </a:r>
            <a:r>
              <a:rPr lang="ko-KR" altLang="en-US" dirty="0"/>
              <a:t>여러 개의 페이지로 멀티구성 </a:t>
            </a:r>
            <a:r>
              <a:rPr lang="en-US" altLang="ko-KR" smtClean="0"/>
              <a:t>(ex09-03</a:t>
            </a:r>
            <a:r>
              <a:rPr lang="en-US" altLang="ko-KR" dirty="0"/>
              <a:t>)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691368" y="1844824"/>
            <a:ext cx="7761265" cy="4152560"/>
            <a:chOff x="657224" y="1844824"/>
            <a:chExt cx="7761265" cy="4152560"/>
          </a:xfrm>
        </p:grpSpPr>
        <p:pic>
          <p:nvPicPr>
            <p:cNvPr id="20482" name="Picture 2" descr="C:\Users\andrew\Google 드라이브\04.개인Biz\09.웹앱개정\09장.스마트폰UI기법익히기v2.0\m09-27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224" y="1844824"/>
              <a:ext cx="2618632" cy="3306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83" name="Picture 3" descr="C:\Users\andrew\Google 드라이브\04.개인Biz\09.웹앱개정\09장.스마트폰UI기법익히기v2.0\m09-27-2.t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2348880"/>
              <a:ext cx="2595248" cy="3277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84" name="Picture 4" descr="C:\Users\andrew\Google 드라이브\04.개인Biz\09.웹앱개정\09장.스마트폰UI기법익히기v2.0\m09-28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1844824"/>
              <a:ext cx="2190305" cy="3504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85" name="Picture 5" descr="C:\Users\andrew\Google 드라이브\04.개인Biz\09.웹앱개정\09장.스마트폰UI기법익히기v2.0\m09-29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2492896"/>
              <a:ext cx="2190305" cy="3504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301334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231054" y="2963313"/>
            <a:ext cx="8539749" cy="104175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28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-125" baseline="0" dirty="0" smtClean="0">
                <a:ln w="3175">
                  <a:noFill/>
                </a:ln>
                <a:solidFill>
                  <a:srgbClr val="1D314E"/>
                </a:solidFill>
                <a:effectLst/>
                <a:latin typeface="나눔명조" pitchFamily="18" charset="-127"/>
                <a:ea typeface="나눔명조" pitchFamily="18" charset="-127"/>
                <a:cs typeface="Arial" charset="0"/>
              </a:defRPr>
            </a:lvl1pPr>
          </a:lstStyle>
          <a:p>
            <a:pPr algn="ctr"/>
            <a:r>
              <a:rPr lang="ko-KR" altLang="en-US" sz="4000" spc="-250" dirty="0" smtClean="0"/>
              <a:t>감사합니다</a:t>
            </a:r>
            <a:endParaRPr lang="ko-KR" altLang="en-US" sz="4000" spc="-250" dirty="0"/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0" y="6572944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나눔글꼴</a:t>
            </a: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6632311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본 </a:t>
            </a:r>
            <a:r>
              <a:rPr lang="en-US" altLang="ko-KR" dirty="0" smtClean="0"/>
              <a:t>PPT </a:t>
            </a:r>
            <a:r>
              <a:rPr lang="ko-KR" altLang="en-US" dirty="0" smtClean="0"/>
              <a:t>자료는 자유롭게 사용하세요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4294967295"/>
          </p:nvPr>
        </p:nvSpPr>
        <p:spPr>
          <a:xfrm>
            <a:off x="539750" y="1600200"/>
            <a:ext cx="8064500" cy="2030413"/>
          </a:xfrm>
        </p:spPr>
        <p:txBody>
          <a:bodyPr/>
          <a:lstStyle/>
          <a:p>
            <a:r>
              <a:rPr lang="ko-KR" altLang="en-US" dirty="0" smtClean="0"/>
              <a:t>본 </a:t>
            </a:r>
            <a:r>
              <a:rPr lang="en-US" altLang="ko-KR" dirty="0" smtClean="0"/>
              <a:t>PPT </a:t>
            </a:r>
            <a:r>
              <a:rPr lang="ko-KR" altLang="en-US" dirty="0" smtClean="0"/>
              <a:t>파일은 </a:t>
            </a:r>
            <a:r>
              <a:rPr lang="en-US" altLang="ko-KR" dirty="0" smtClean="0">
                <a:solidFill>
                  <a:srgbClr val="3972B2"/>
                </a:solidFill>
                <a:hlinkClick r:id="rId2"/>
              </a:rPr>
              <a:t>“Do it! </a:t>
            </a:r>
            <a:r>
              <a:rPr lang="ko-KR" altLang="en-US" dirty="0" smtClean="0">
                <a:solidFill>
                  <a:srgbClr val="3972B2"/>
                </a:solidFill>
                <a:hlinkClick r:id="rId2"/>
              </a:rPr>
              <a:t>쉽게 배우는 웹앱</a:t>
            </a:r>
            <a:r>
              <a:rPr lang="en-US" altLang="ko-KR" dirty="0" smtClean="0">
                <a:solidFill>
                  <a:srgbClr val="3972B2"/>
                </a:solidFill>
                <a:hlinkClick r:id="rId2"/>
              </a:rPr>
              <a:t>&amp;</a:t>
            </a:r>
            <a:r>
              <a:rPr lang="ko-KR" altLang="en-US" dirty="0" smtClean="0">
                <a:solidFill>
                  <a:srgbClr val="3972B2"/>
                </a:solidFill>
                <a:hlinkClick r:id="rId2"/>
              </a:rPr>
              <a:t>하이브리드 앱</a:t>
            </a:r>
            <a:r>
              <a:rPr lang="en-US" altLang="ko-KR" dirty="0" smtClean="0">
                <a:solidFill>
                  <a:srgbClr val="3972B2"/>
                </a:solidFill>
                <a:hlinkClick r:id="rId2"/>
              </a:rPr>
              <a:t>,</a:t>
            </a:r>
            <a:r>
              <a:rPr lang="ko-KR" altLang="en-US" dirty="0" smtClean="0">
                <a:solidFill>
                  <a:srgbClr val="3972B2"/>
                </a:solidFill>
                <a:hlinkClick r:id="rId2"/>
              </a:rPr>
              <a:t> 전면개정판</a:t>
            </a:r>
            <a:r>
              <a:rPr lang="en-US" altLang="ko-KR" dirty="0" smtClean="0">
                <a:solidFill>
                  <a:srgbClr val="3972B2"/>
                </a:solidFill>
                <a:hlinkClick r:id="rId2"/>
              </a:rPr>
              <a:t>”</a:t>
            </a:r>
            <a:r>
              <a:rPr lang="en-US" altLang="ko-KR" dirty="0" smtClean="0">
                <a:solidFill>
                  <a:srgbClr val="3972B2"/>
                </a:solidFill>
              </a:rPr>
              <a:t> </a:t>
            </a:r>
            <a:r>
              <a:rPr lang="ko-KR" altLang="en-US" dirty="0" smtClean="0"/>
              <a:t>도서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김응석 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이지스 퍼블리싱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강의 활용 목적으로 제작되었습니다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개인 및 기업 사용자를 포함한 모든 사용자에게 무료로 제공되며 자유롭게 수정하고 재 배포하실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본 </a:t>
            </a:r>
            <a:r>
              <a:rPr lang="en-US" altLang="ko-KR" dirty="0" smtClean="0"/>
              <a:t>PPT </a:t>
            </a:r>
            <a:r>
              <a:rPr lang="ko-KR" altLang="en-US" dirty="0" smtClean="0"/>
              <a:t>파일의 최신버전과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직접 해보세요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의 슬라이드에서 사용된 예제파일은 </a:t>
            </a:r>
            <a:r>
              <a:rPr lang="en-US" altLang="ko-KR" dirty="0" smtClean="0">
                <a:solidFill>
                  <a:srgbClr val="3972B2"/>
                </a:solidFill>
                <a:hlinkClick r:id="rId3"/>
              </a:rPr>
              <a:t>HMAPS.net</a:t>
            </a:r>
            <a:r>
              <a:rPr lang="en-US" altLang="ko-KR" dirty="0" smtClean="0">
                <a:solidFill>
                  <a:srgbClr val="2587A7"/>
                </a:solidFill>
              </a:rPr>
              <a:t> </a:t>
            </a:r>
            <a:r>
              <a:rPr lang="ko-KR" altLang="en-US" dirty="0" smtClean="0"/>
              <a:t>에서 다운로드 받으실 수 있습니다</a:t>
            </a:r>
            <a:r>
              <a:rPr lang="en-US" altLang="ko-KR" dirty="0" smtClean="0"/>
              <a:t>. 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503548" y="4725144"/>
            <a:ext cx="8136904" cy="1440160"/>
          </a:xfrm>
          <a:prstGeom prst="rect">
            <a:avLst/>
          </a:prstGeom>
          <a:solidFill>
            <a:srgbClr val="333333"/>
          </a:solidFill>
          <a:ln w="12700" cmpd="sng">
            <a:noFill/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marL="180000">
              <a:lnSpc>
                <a:spcPct val="13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단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본 </a:t>
            </a:r>
            <a:r>
              <a:rPr lang="en-US" altLang="ko-KR" sz="1400" dirty="0">
                <a:solidFill>
                  <a:schemeClr val="tx1"/>
                </a:solidFill>
              </a:rPr>
              <a:t>PPT </a:t>
            </a:r>
            <a:r>
              <a:rPr lang="ko-KR" altLang="en-US" sz="1400" dirty="0">
                <a:solidFill>
                  <a:schemeClr val="tx1"/>
                </a:solidFill>
              </a:rPr>
              <a:t>자료의 지적 재산권은 저자 </a:t>
            </a:r>
            <a:r>
              <a:rPr lang="ko-KR" altLang="en-US" sz="1400" dirty="0">
                <a:solidFill>
                  <a:srgbClr val="2587A7"/>
                </a:solidFill>
                <a:hlinkClick r:id="rId4"/>
              </a:rPr>
              <a:t>김응석</a:t>
            </a:r>
            <a:r>
              <a:rPr lang="ko-KR" altLang="en-US" sz="1400" dirty="0">
                <a:solidFill>
                  <a:schemeClr val="tx1"/>
                </a:solidFill>
              </a:rPr>
              <a:t>에게 있습니다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또한 </a:t>
            </a:r>
            <a:r>
              <a:rPr lang="en-US" altLang="ko-KR" sz="1400" dirty="0">
                <a:solidFill>
                  <a:schemeClr val="tx1"/>
                </a:solidFill>
              </a:rPr>
              <a:t>PPT </a:t>
            </a:r>
            <a:r>
              <a:rPr lang="ko-KR" altLang="en-US" sz="1400" dirty="0">
                <a:solidFill>
                  <a:schemeClr val="tx1"/>
                </a:solidFill>
              </a:rPr>
              <a:t>자체를 유료로 판매하는 것은 금지합니다</a:t>
            </a:r>
            <a:r>
              <a:rPr lang="en-US" altLang="ko-KR" sz="1400" dirty="0">
                <a:solidFill>
                  <a:schemeClr val="tx1"/>
                </a:solidFill>
              </a:rPr>
              <a:t>.  </a:t>
            </a:r>
            <a:r>
              <a:rPr lang="ko-KR" altLang="en-US" sz="1400" dirty="0">
                <a:solidFill>
                  <a:schemeClr val="tx1"/>
                </a:solidFill>
              </a:rPr>
              <a:t>재 </a:t>
            </a:r>
            <a:r>
              <a:rPr lang="ko-KR" altLang="en-US" sz="1400" dirty="0" err="1">
                <a:solidFill>
                  <a:schemeClr val="tx1"/>
                </a:solidFill>
              </a:rPr>
              <a:t>배포시는</a:t>
            </a:r>
            <a:r>
              <a:rPr lang="ko-KR" altLang="en-US" sz="1400" dirty="0">
                <a:solidFill>
                  <a:schemeClr val="tx1"/>
                </a:solidFill>
              </a:rPr>
              <a:t> 본 슬라이드를 포함하거나 출처표기를 해 주시기 바랍니다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180000">
              <a:lnSpc>
                <a:spcPct val="13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0000" lvl="1">
              <a:lnSpc>
                <a:spcPct val="13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예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ko-KR" altLang="en-US" sz="1400" dirty="0">
                <a:solidFill>
                  <a:schemeClr val="tx1"/>
                </a:solidFill>
              </a:rPr>
              <a:t>출처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 smtClean="0">
                <a:solidFill>
                  <a:schemeClr val="tx1"/>
                </a:solidFill>
                <a:hlinkClick r:id="rId3"/>
              </a:rPr>
              <a:t>HMAPS.net</a:t>
            </a:r>
            <a:endParaRPr kumimoji="0" lang="ko-KR" altLang="en-US" sz="2000" b="0" i="0" u="none" strike="noStrike" cap="none" normalizeH="0" baseline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1191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모바일 </a:t>
            </a:r>
            <a:r>
              <a:rPr lang="en-US" altLang="ko-KR"/>
              <a:t>UI </a:t>
            </a:r>
            <a:r>
              <a:rPr lang="ko-KR" altLang="en-US"/>
              <a:t>프레임 워크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552" y="1599646"/>
            <a:ext cx="8064896" cy="917174"/>
          </a:xfrm>
        </p:spPr>
        <p:txBody>
          <a:bodyPr/>
          <a:lstStyle/>
          <a:p>
            <a:pPr lvl="0"/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UI </a:t>
            </a:r>
            <a:r>
              <a:rPr lang="ko-KR" altLang="en-US" dirty="0"/>
              <a:t>프레임워크란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 err="1"/>
              <a:t>모바일</a:t>
            </a:r>
            <a:r>
              <a:rPr lang="ko-KR" altLang="en-US" dirty="0"/>
              <a:t> 디바이스 상에서 사용자와 </a:t>
            </a:r>
            <a:r>
              <a:rPr lang="ko-KR" altLang="en-US" dirty="0" err="1"/>
              <a:t>콘텐츠가</a:t>
            </a:r>
            <a:r>
              <a:rPr lang="ko-KR" altLang="en-US" dirty="0"/>
              <a:t> 상호대화 할 수 있도록  개발 모듈로 제공되는 </a:t>
            </a:r>
            <a:r>
              <a:rPr lang="ko-KR" altLang="en-US" dirty="0" smtClean="0"/>
              <a:t>틀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354206" y="4005064"/>
            <a:ext cx="64355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000" b="1" dirty="0">
                <a:solidFill>
                  <a:srgbClr val="333333"/>
                </a:solidFill>
              </a:rPr>
              <a:t>“</a:t>
            </a:r>
            <a:r>
              <a:rPr lang="ko-KR" altLang="en-US" sz="2000" b="1" dirty="0" err="1">
                <a:solidFill>
                  <a:srgbClr val="333333"/>
                </a:solidFill>
              </a:rPr>
              <a:t>모바일</a:t>
            </a:r>
            <a:r>
              <a:rPr lang="ko-KR" altLang="en-US" sz="2000" b="1" dirty="0">
                <a:solidFill>
                  <a:srgbClr val="333333"/>
                </a:solidFill>
              </a:rPr>
              <a:t> 웹 </a:t>
            </a:r>
            <a:r>
              <a:rPr lang="en-US" altLang="ko-KR" sz="2000" b="1" dirty="0">
                <a:solidFill>
                  <a:srgbClr val="333333"/>
                </a:solidFill>
              </a:rPr>
              <a:t>= HTML5 + </a:t>
            </a:r>
            <a:r>
              <a:rPr lang="ko-KR" altLang="en-US" sz="2000" b="1" dirty="0" err="1">
                <a:solidFill>
                  <a:srgbClr val="333333"/>
                </a:solidFill>
              </a:rPr>
              <a:t>모바일</a:t>
            </a:r>
            <a:r>
              <a:rPr lang="ko-KR" altLang="en-US" sz="2000" b="1" dirty="0">
                <a:solidFill>
                  <a:srgbClr val="333333"/>
                </a:solidFill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</a:rPr>
              <a:t>UI </a:t>
            </a:r>
            <a:r>
              <a:rPr lang="ko-KR" altLang="en-US" sz="2000" b="1" dirty="0">
                <a:solidFill>
                  <a:srgbClr val="333333"/>
                </a:solidFill>
              </a:rPr>
              <a:t>프레임 워크”</a:t>
            </a:r>
          </a:p>
        </p:txBody>
      </p:sp>
    </p:spTree>
    <p:extLst>
      <p:ext uri="{BB962C8B-B14F-4D97-AF65-F5344CB8AC3E}">
        <p14:creationId xmlns:p14="http://schemas.microsoft.com/office/powerpoint/2010/main" val="25714967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 descr="C:\Users\andrew\Google 드라이브\04.개인Biz\09.웹앱개정\09장.스마트폰UI기법익히기v2.0\m09-0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844" y="764704"/>
            <a:ext cx="2808312" cy="520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1155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모바일 </a:t>
            </a:r>
            <a:r>
              <a:rPr lang="en-US" altLang="ko-KR"/>
              <a:t>UI </a:t>
            </a:r>
            <a:r>
              <a:rPr lang="ko-KR" altLang="en-US"/>
              <a:t>프레임 워크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552" y="1599646"/>
            <a:ext cx="8064896" cy="640175"/>
          </a:xfrm>
        </p:spPr>
        <p:txBody>
          <a:bodyPr/>
          <a:lstStyle/>
          <a:p>
            <a:pPr lvl="0"/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UI </a:t>
            </a:r>
            <a:r>
              <a:rPr lang="ko-KR" altLang="en-US" dirty="0"/>
              <a:t>프레임워크의 특징</a:t>
            </a:r>
          </a:p>
          <a:p>
            <a:pPr lvl="1"/>
            <a:r>
              <a:rPr lang="ko-KR" altLang="en-US" dirty="0" err="1" smtClean="0"/>
              <a:t>네이티브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UX</a:t>
            </a:r>
            <a:r>
              <a:rPr lang="ko-KR" altLang="en-US" dirty="0" smtClean="0"/>
              <a:t>가 거의 유사하게 재현함</a:t>
            </a:r>
            <a:endParaRPr lang="en-US" altLang="ko-KR" dirty="0" smtClean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11" name="Picture 2" descr="C:\Users\andrew\Google 드라이브\04.개인Biz\09.웹앱개정\09장.스마트폰UI기법익히기v2.0\m09-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391" y="2492896"/>
            <a:ext cx="4725218" cy="345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88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JQuery Mobile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735796" y="5805264"/>
            <a:ext cx="3652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hlinkClick r:id="rId2"/>
              </a:rPr>
              <a:t>http://www.jquerymobile.com/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4098" name="Picture 2" descr="C:\Users\andrew\Google 드라이브\04.개인Biz\09.웹앱개정\09장.스마트폰UI기법익히기v2.0\m09-04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543" y="1490281"/>
            <a:ext cx="4732915" cy="42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8348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Sencha</a:t>
            </a:r>
            <a:r>
              <a:rPr lang="en-US" altLang="ko-KR" dirty="0"/>
              <a:t> Touch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>
            <a:hlinkClick r:id="rId2"/>
          </p:cNvPr>
          <p:cNvSpPr/>
          <p:nvPr/>
        </p:nvSpPr>
        <p:spPr>
          <a:xfrm>
            <a:off x="2131963" y="5605397"/>
            <a:ext cx="4880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hlinkClick r:id="rId2"/>
              </a:rPr>
              <a:t>http://www.sencha.com/products/touch/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5122" name="Picture 2" descr="C:\Users\andrew\Google 드라이브\04.개인Biz\09.웹앱개정\09장.스마트폰UI기법익히기v2.0\m09-06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457" y="1412776"/>
            <a:ext cx="4383087" cy="406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442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DHTMLX Touch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005064" y="5949280"/>
            <a:ext cx="3133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hlinkClick r:id="rId2"/>
              </a:rPr>
              <a:t>http://dhtmlx.com/touch/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6147" name="Picture 3" descr="C:\Users\andrew\Google 드라이브\04.개인Biz\09.웹앱개정\09장.스마트폰UI기법익히기v2.0\m09-08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46" y="1484784"/>
            <a:ext cx="4500308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442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ChcolateChip</a:t>
            </a:r>
            <a:r>
              <a:rPr lang="en-US" altLang="ko-KR" dirty="0" smtClean="0"/>
              <a:t>-UI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005064" y="5805264"/>
            <a:ext cx="3364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hlinkClick r:id="rId2"/>
              </a:rPr>
              <a:t>http://chocolatechip-ui.com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11266" name="Picture 2" descr="C:\Users\andrew\AppData\Local\Temp\SNAGHTML16ae3e1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054" y="1628800"/>
            <a:ext cx="6237893" cy="406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205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lverlight">
  <a:themeElements>
    <a:clrScheme name="Custom 10">
      <a:dk1>
        <a:srgbClr val="000000"/>
      </a:dk1>
      <a:lt1>
        <a:srgbClr val="FFFFFF"/>
      </a:lt1>
      <a:dk2>
        <a:srgbClr val="125CA7"/>
      </a:dk2>
      <a:lt2>
        <a:srgbClr val="E5F1F7"/>
      </a:lt2>
      <a:accent1>
        <a:srgbClr val="BFE7F7"/>
      </a:accent1>
      <a:accent2>
        <a:srgbClr val="54B0E2"/>
      </a:accent2>
      <a:accent3>
        <a:srgbClr val="E8E8E2"/>
      </a:accent3>
      <a:accent4>
        <a:srgbClr val="C7C7BD"/>
      </a:accent4>
      <a:accent5>
        <a:srgbClr val="817C77"/>
      </a:accent5>
      <a:accent6>
        <a:srgbClr val="F47E3F"/>
      </a:accent6>
      <a:hlink>
        <a:srgbClr val="54B0E2"/>
      </a:hlink>
      <a:folHlink>
        <a:srgbClr val="F47E3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109728" tIns="54864" rIns="109728" bIns="54864" numCol="1" rtlCol="0" anchor="ctr" anchorCtr="0" compatLnSpc="1">
        <a:prstTxWarp prst="textNoShape">
          <a:avLst/>
        </a:prstTxWarp>
      </a:bodyPr>
      <a:lstStyle>
        <a:defPPr marL="0" marR="0" indent="0" algn="ctr" defTabSz="10969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0" i="0" u="none" strike="noStrike" cap="none" normalizeH="0" baseline="0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Silverlight</Template>
  <TotalTime>11668</TotalTime>
  <Words>674</Words>
  <Application>Microsoft Office PowerPoint</Application>
  <PresentationFormat>화면 슬라이드 쇼(4:3)</PresentationFormat>
  <Paragraphs>124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굴림</vt:lpstr>
      <vt:lpstr>Arial</vt:lpstr>
      <vt:lpstr>바탕</vt:lpstr>
      <vt:lpstr>나눔명조</vt:lpstr>
      <vt:lpstr>맑은 고딕</vt:lpstr>
      <vt:lpstr>Segoe</vt:lpstr>
      <vt:lpstr>나눔고딕</vt:lpstr>
      <vt:lpstr>Silverlight</vt:lpstr>
      <vt:lpstr>둘째마당 기초! 모바일 웹 익히기</vt:lpstr>
      <vt:lpstr>9장. 스마트폰 UI 기법 익히기</vt:lpstr>
      <vt:lpstr>01. 모바일 UI 프레임 워크</vt:lpstr>
      <vt:lpstr>PowerPoint 프레젠테이션</vt:lpstr>
      <vt:lpstr>01. 모바일 UI 프레임 워크</vt:lpstr>
      <vt:lpstr>JQuery Mobile</vt:lpstr>
      <vt:lpstr>Sencha Touch</vt:lpstr>
      <vt:lpstr>DHTMLX Touch</vt:lpstr>
      <vt:lpstr>ChcolateChip-UI</vt:lpstr>
      <vt:lpstr>ionic</vt:lpstr>
      <vt:lpstr>02. JQuery Mobile을 배워보자</vt:lpstr>
      <vt:lpstr>드림위버 CC에서 JQuery Mobile기능</vt:lpstr>
      <vt:lpstr>드림위버 CC에서 JQuery Mobile기능</vt:lpstr>
      <vt:lpstr>드림위버 CC에서 JQuery Mobile기능</vt:lpstr>
      <vt:lpstr>02. JQuery Mobile을 배워보자</vt:lpstr>
      <vt:lpstr>03. JQuery Mobile로 스마트폰 UI를 시작하자</vt:lpstr>
      <vt:lpstr>설정 파일 의미</vt:lpstr>
      <vt:lpstr>CDN(Contents Delivery Network) </vt:lpstr>
      <vt:lpstr>뷰포트 설정하기</vt:lpstr>
      <vt:lpstr>페이지 만들기</vt:lpstr>
      <vt:lpstr>페이지 만들기</vt:lpstr>
      <vt:lpstr>[따라해 보세요] 가장 간단한 페이지 (ex09-01)</vt:lpstr>
      <vt:lpstr>04. 화면 구성을 위한 UI 작성하기</vt:lpstr>
      <vt:lpstr>디자인 테마 설정</vt:lpstr>
      <vt:lpstr>[따라해 보세요] 하나의 페이지로 멀티구성 (ex09-02)</vt:lpstr>
      <vt:lpstr>여러 개의 페이지로 구성하기</vt:lpstr>
      <vt:lpstr>[따라해 보세요] 여러 개의 페이지로 멀티구성 (ex09-03)</vt:lpstr>
      <vt:lpstr>PowerPoint 프레젠테이션</vt:lpstr>
      <vt:lpstr>본 PPT 자료는 자유롭게 사용하세요!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terrymobile</dc:creator>
  <cp:lastModifiedBy>yoonbar</cp:lastModifiedBy>
  <cp:revision>976</cp:revision>
  <dcterms:created xsi:type="dcterms:W3CDTF">2007-08-18T08:30:58Z</dcterms:created>
  <dcterms:modified xsi:type="dcterms:W3CDTF">2015-10-16T09:24:54Z</dcterms:modified>
</cp:coreProperties>
</file>